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EEFB6-F44F-28C3-E242-51862B75C2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Emotion </a:t>
            </a:r>
            <a:r>
              <a:rPr lang="en-US" sz="2800" dirty="0"/>
              <a:t>Recognition from Composed Music using LMMS and DSP Analysis</a:t>
            </a:r>
            <a:endParaRPr lang="en-IN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3DE06C-D905-C0C3-3ED8-791656306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206277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IN" b="1" dirty="0"/>
              <a:t>Presented by:</a:t>
            </a:r>
            <a:br>
              <a:rPr lang="en-IN" dirty="0"/>
            </a:br>
            <a:r>
              <a:rPr lang="en-IN" dirty="0"/>
              <a:t>Milan Jani</a:t>
            </a:r>
            <a:br>
              <a:rPr lang="en-IN" dirty="0"/>
            </a:br>
            <a:r>
              <a:rPr lang="en-IN" dirty="0"/>
              <a:t>Enrolment No. : 92301733041</a:t>
            </a:r>
          </a:p>
          <a:p>
            <a:pPr algn="ctr"/>
            <a:r>
              <a:rPr lang="en-IN" b="1" dirty="0"/>
              <a:t>Course:</a:t>
            </a:r>
            <a:r>
              <a:rPr lang="en-IN" dirty="0"/>
              <a:t> DSIP (Digital Signal &amp; Image Processing)</a:t>
            </a:r>
            <a:br>
              <a:rPr lang="en-IN" dirty="0"/>
            </a:br>
            <a:r>
              <a:rPr lang="en-IN" b="1" dirty="0"/>
              <a:t>Faculty: </a:t>
            </a:r>
            <a:r>
              <a:rPr lang="en-IN" dirty="0"/>
              <a:t>Dr. Tapan Nahar</a:t>
            </a:r>
            <a:br>
              <a:rPr lang="en-IN" dirty="0"/>
            </a:br>
            <a:r>
              <a:rPr lang="en-IN" b="1" dirty="0"/>
              <a:t>Institute: </a:t>
            </a:r>
            <a:r>
              <a:rPr lang="en-IN" dirty="0"/>
              <a:t>Marwadi university</a:t>
            </a:r>
            <a:br>
              <a:rPr lang="en-IN" dirty="0"/>
            </a:b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5652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0A49-6C95-96DE-02AE-A482CC65B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Energetic Clip Results</a:t>
            </a:r>
          </a:p>
        </p:txBody>
      </p:sp>
      <p:pic>
        <p:nvPicPr>
          <p:cNvPr id="6" name="Content Placeholder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DD621BD-1443-C209-B5E2-965D70A53EE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50975" y="2069383"/>
            <a:ext cx="4645025" cy="2076952"/>
          </a:xfrm>
        </p:spPr>
      </p:pic>
      <p:pic>
        <p:nvPicPr>
          <p:cNvPr id="8" name="Content Placeholder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176CCFA-7093-5A88-6480-37E789E464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86626" y="2069384"/>
            <a:ext cx="4568226" cy="2076952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3CD4BA-BE57-4668-1B51-3B91D9CF61A8}"/>
              </a:ext>
            </a:extLst>
          </p:cNvPr>
          <p:cNvSpPr txBox="1"/>
          <p:nvPr/>
        </p:nvSpPr>
        <p:spPr>
          <a:xfrm>
            <a:off x="1449217" y="4351524"/>
            <a:ext cx="61004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Observations: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High loudness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Very wide frequency spread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Bright + dense spectrogram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Fast &amp; powerful emotion</a:t>
            </a:r>
          </a:p>
        </p:txBody>
      </p:sp>
    </p:spTree>
    <p:extLst>
      <p:ext uri="{BB962C8B-B14F-4D97-AF65-F5344CB8AC3E}">
        <p14:creationId xmlns:p14="http://schemas.microsoft.com/office/powerpoint/2010/main" val="11078372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3A30E-2580-DC9B-A13F-DFEBBAED9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Summary table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61E1D57-A368-F7FA-20FA-60E272D6C8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8500736"/>
              </p:ext>
            </p:extLst>
          </p:nvPr>
        </p:nvGraphicFramePr>
        <p:xfrm>
          <a:off x="1451579" y="2097741"/>
          <a:ext cx="9521887" cy="302110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03859">
                  <a:extLst>
                    <a:ext uri="{9D8B030D-6E8A-4147-A177-3AD203B41FA5}">
                      <a16:colId xmlns:a16="http://schemas.microsoft.com/office/drawing/2014/main" val="1893067826"/>
                    </a:ext>
                  </a:extLst>
                </a:gridCol>
                <a:gridCol w="1904507">
                  <a:extLst>
                    <a:ext uri="{9D8B030D-6E8A-4147-A177-3AD203B41FA5}">
                      <a16:colId xmlns:a16="http://schemas.microsoft.com/office/drawing/2014/main" val="2490094530"/>
                    </a:ext>
                  </a:extLst>
                </a:gridCol>
                <a:gridCol w="1904507">
                  <a:extLst>
                    <a:ext uri="{9D8B030D-6E8A-4147-A177-3AD203B41FA5}">
                      <a16:colId xmlns:a16="http://schemas.microsoft.com/office/drawing/2014/main" val="2359215439"/>
                    </a:ext>
                  </a:extLst>
                </a:gridCol>
                <a:gridCol w="1904507">
                  <a:extLst>
                    <a:ext uri="{9D8B030D-6E8A-4147-A177-3AD203B41FA5}">
                      <a16:colId xmlns:a16="http://schemas.microsoft.com/office/drawing/2014/main" val="2846530864"/>
                    </a:ext>
                  </a:extLst>
                </a:gridCol>
                <a:gridCol w="1904507">
                  <a:extLst>
                    <a:ext uri="{9D8B030D-6E8A-4147-A177-3AD203B41FA5}">
                      <a16:colId xmlns:a16="http://schemas.microsoft.com/office/drawing/2014/main" val="3638873827"/>
                    </a:ext>
                  </a:extLst>
                </a:gridCol>
              </a:tblGrid>
              <a:tr h="71001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Emotion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Loudness Pattern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Frequency Spread (Spectrogram)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Brightness / Energy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Overall Interpretation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07337545"/>
                  </a:ext>
                </a:extLst>
              </a:tr>
              <a:tr h="72018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</a:rPr>
                        <a:t>Happy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Medium to High, Repeating Peaks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Wide spread (Low to High frequencies)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Bright colors, active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Lively and cheerful tone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0928629"/>
                  </a:ext>
                </a:extLst>
              </a:tr>
              <a:tr h="70187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Sad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Mostly steady, fewer peaks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Mostly low-mid frequencies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Low brightness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</a:rPr>
                        <a:t>Soft, heavy and emotional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5437577"/>
                  </a:ext>
                </a:extLst>
              </a:tr>
              <a:tr h="43739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Calm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Smooth and even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Mid-range focused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Moderate brightness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Relaxed and peaceful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38041728"/>
                  </a:ext>
                </a:extLst>
              </a:tr>
              <a:tr h="4516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Energetic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Strong tall peaks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Very broad (full band)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</a:rPr>
                        <a:t>Very bright, dense </a:t>
                      </a:r>
                      <a:endParaRPr lang="en-IN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</a:rPr>
                        <a:t>Fast, powerful and intense</a:t>
                      </a:r>
                      <a:endParaRPr lang="en-IN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Mangal" panose="02040503050203030202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58908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8512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3A9C6-1738-D092-9800-F382D75C9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conclusion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E6B0B-9302-CCD9-E5DD-C2BD95814ACA}"/>
              </a:ext>
            </a:extLst>
          </p:cNvPr>
          <p:cNvSpPr txBox="1"/>
          <p:nvPr/>
        </p:nvSpPr>
        <p:spPr>
          <a:xfrm>
            <a:off x="1451579" y="1997839"/>
            <a:ext cx="9603274" cy="2121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Even small LMMS clips show clear emotional differences in DSP features.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Waveforms &amp; spectrograms reflected the intended emotions accurately.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Simple changes in </a:t>
            </a:r>
            <a:r>
              <a:rPr lang="en-US" b="1" dirty="0"/>
              <a:t>tempo, loudness, and instrument</a:t>
            </a:r>
            <a:r>
              <a:rPr lang="en-US" dirty="0"/>
              <a:t> affect how a clip feels.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Controlled clips help understand emotional </a:t>
            </a:r>
            <a:r>
              <a:rPr lang="en-US" dirty="0" err="1"/>
              <a:t>behaviour</a:t>
            </a:r>
            <a:r>
              <a:rPr lang="en-US" dirty="0"/>
              <a:t> better than mixed datasets.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be extended using </a:t>
            </a:r>
            <a:r>
              <a:rPr lang="en-US" b="1" dirty="0"/>
              <a:t>larger music sets or ML models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1783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2EE62-FB48-4293-7B3C-8626B55607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thankyou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B86288-7E12-BFB3-C86A-F89C3384EF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Thank you for your attention.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17938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B9510-9E33-2D1F-698B-CA631431D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Slide 2 — 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658CD4-6BD9-5211-6225-20C5120BEFC0}"/>
              </a:ext>
            </a:extLst>
          </p:cNvPr>
          <p:cNvSpPr txBox="1"/>
          <p:nvPr/>
        </p:nvSpPr>
        <p:spPr>
          <a:xfrm>
            <a:off x="1451579" y="2211632"/>
            <a:ext cx="9790162" cy="1703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Music carries emotions through rhythm, tempo, pitch and loudness.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Understanding emotions using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DSP features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is an active research area.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Most research uses large, uncontrolled datasets.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In this project, short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clips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were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analysed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to observe how DSP patterns change with emotion.</a:t>
            </a:r>
          </a:p>
        </p:txBody>
      </p:sp>
    </p:spTree>
    <p:extLst>
      <p:ext uri="{BB962C8B-B14F-4D97-AF65-F5344CB8AC3E}">
        <p14:creationId xmlns:p14="http://schemas.microsoft.com/office/powerpoint/2010/main" val="3033061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FEBF5-DFE8-AF12-2BC3-2E9E22279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Problem statement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2E47C7-C5A7-A9B5-1727-02FB57B803AF}"/>
              </a:ext>
            </a:extLst>
          </p:cNvPr>
          <p:cNvSpPr txBox="1"/>
          <p:nvPr/>
        </p:nvSpPr>
        <p:spPr>
          <a:xfrm>
            <a:off x="1451577" y="2068197"/>
            <a:ext cx="10193575" cy="21185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Existing datasets have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mixed recording styles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→ unpredictable emotional features.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Many models behave like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black boxes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giving no clarity on which signal features cause     emotion.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Lack of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controlled audio samples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clean analysis.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Need a simple method to clearly connect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signal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behaviour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↔ emotion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72014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40BD8-875B-D63D-FA8C-1F6481906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9A3BCA-7E22-449C-451F-52FFDC2238B0}"/>
              </a:ext>
            </a:extLst>
          </p:cNvPr>
          <p:cNvSpPr txBox="1"/>
          <p:nvPr/>
        </p:nvSpPr>
        <p:spPr>
          <a:xfrm>
            <a:off x="1451578" y="2085218"/>
            <a:ext cx="9603275" cy="1705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Create short emotion-specific clips in </a:t>
            </a:r>
            <a:r>
              <a:rPr lang="en-US" b="1" dirty="0"/>
              <a:t>LMMS</a:t>
            </a:r>
            <a:r>
              <a:rPr lang="en-US" dirty="0"/>
              <a:t>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/>
              <a:t>Analyse</a:t>
            </a:r>
            <a:r>
              <a:rPr lang="en-US" dirty="0"/>
              <a:t> their </a:t>
            </a:r>
            <a:r>
              <a:rPr lang="en-US" b="1" dirty="0"/>
              <a:t>waveform</a:t>
            </a:r>
            <a:r>
              <a:rPr lang="en-US" dirty="0"/>
              <a:t> and </a:t>
            </a:r>
            <a:r>
              <a:rPr lang="en-US" b="1" dirty="0"/>
              <a:t>spectrogram</a:t>
            </a:r>
            <a:r>
              <a:rPr lang="en-US" dirty="0"/>
              <a:t> using Audacity.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Compare loudness, frequency spread and brightness.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Understand how basic DSP changes affect emotional perception.</a:t>
            </a:r>
          </a:p>
        </p:txBody>
      </p:sp>
    </p:spTree>
    <p:extLst>
      <p:ext uri="{BB962C8B-B14F-4D97-AF65-F5344CB8AC3E}">
        <p14:creationId xmlns:p14="http://schemas.microsoft.com/office/powerpoint/2010/main" val="1502939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931AC-D0B5-5F1C-0F0D-5AB110B75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Software used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5E7AA9-CC68-407C-873A-EE8BF922B770}"/>
              </a:ext>
            </a:extLst>
          </p:cNvPr>
          <p:cNvSpPr txBox="1"/>
          <p:nvPr/>
        </p:nvSpPr>
        <p:spPr>
          <a:xfrm>
            <a:off x="1451579" y="2019343"/>
            <a:ext cx="9682586" cy="3367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IN" b="1" dirty="0"/>
              <a:t>LMMS:</a:t>
            </a:r>
            <a:endParaRPr lang="en-IN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For composing 4 music clips (Happy, Sad, Calm, Energetic)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Easy tempo + instrument control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Full manual control → clean observations</a:t>
            </a:r>
          </a:p>
          <a:p>
            <a:pPr>
              <a:lnSpc>
                <a:spcPct val="150000"/>
              </a:lnSpc>
            </a:pPr>
            <a:r>
              <a:rPr lang="en-IN" b="1" dirty="0"/>
              <a:t>Audacity:</a:t>
            </a:r>
            <a:endParaRPr lang="en-IN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For viewing waveform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For generating spectrogram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/>
              <a:t>Screenshot-based DSP study</a:t>
            </a:r>
          </a:p>
        </p:txBody>
      </p:sp>
    </p:spTree>
    <p:extLst>
      <p:ext uri="{BB962C8B-B14F-4D97-AF65-F5344CB8AC3E}">
        <p14:creationId xmlns:p14="http://schemas.microsoft.com/office/powerpoint/2010/main" val="3493817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1B7EE-4A42-755C-CA80-599BAFBCE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Methodology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8A9741-94AD-2660-F653-13B2CA199B7D}"/>
              </a:ext>
            </a:extLst>
          </p:cNvPr>
          <p:cNvSpPr txBox="1"/>
          <p:nvPr/>
        </p:nvSpPr>
        <p:spPr>
          <a:xfrm>
            <a:off x="1451578" y="1996479"/>
            <a:ext cx="9603275" cy="29495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Created 4 short clips in LMMS</a:t>
            </a:r>
          </a:p>
          <a:p>
            <a:pPr marL="742950" lvl="1" indent="-28575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Different tempos, instruments, patterns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Exported each clip as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WAV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Imported WAV files into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Audacity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Observed waveform (loudness changes)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Viewed spectrogram (frequency spread)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Compared all results and noted differences</a:t>
            </a:r>
          </a:p>
        </p:txBody>
      </p:sp>
    </p:spTree>
    <p:extLst>
      <p:ext uri="{BB962C8B-B14F-4D97-AF65-F5344CB8AC3E}">
        <p14:creationId xmlns:p14="http://schemas.microsoft.com/office/powerpoint/2010/main" val="1628449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2C1B8-6B02-5C4C-E859-2D52ECFCC6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Happy Clip Results</a:t>
            </a:r>
          </a:p>
        </p:txBody>
      </p:sp>
      <p:pic>
        <p:nvPicPr>
          <p:cNvPr id="6" name="Content Placeholder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637DBA5-CD44-4D0A-6488-9914C2C2342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50975" y="2122815"/>
            <a:ext cx="4645025" cy="2023876"/>
          </a:xfrm>
        </p:spPr>
      </p:pic>
      <p:pic>
        <p:nvPicPr>
          <p:cNvPr id="8" name="Content Placeholder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A01C5549-F57F-B9CE-54EC-C74DEE0FC2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09827" y="2122815"/>
            <a:ext cx="4403040" cy="2026177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191A71-02BF-0CF0-44AC-4D97D04A4B62}"/>
              </a:ext>
            </a:extLst>
          </p:cNvPr>
          <p:cNvSpPr txBox="1"/>
          <p:nvPr/>
        </p:nvSpPr>
        <p:spPr>
          <a:xfrm>
            <a:off x="1449217" y="4255143"/>
            <a:ext cx="610048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Observations: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Medium-high loudness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Wide frequency range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Bright, active spectrogram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Matches “cheerful” emotion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465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3F2FD-FC72-01DB-0082-AECEEA35F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Sad Clip Results</a:t>
            </a:r>
          </a:p>
        </p:txBody>
      </p:sp>
      <p:pic>
        <p:nvPicPr>
          <p:cNvPr id="6" name="Content Placeholder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9762C30-5EE8-D51F-C864-751E4F6B5C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49217" y="2210502"/>
            <a:ext cx="4645025" cy="2027796"/>
          </a:xfrm>
        </p:spPr>
      </p:pic>
      <p:pic>
        <p:nvPicPr>
          <p:cNvPr id="8" name="Content Placeholder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AFDB2AF-61CA-27C2-C753-C1C237105B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71128" y="2210502"/>
            <a:ext cx="4483723" cy="2039711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ABC239E-5080-7004-1878-0AE21DE1EB0E}"/>
              </a:ext>
            </a:extLst>
          </p:cNvPr>
          <p:cNvSpPr txBox="1"/>
          <p:nvPr/>
        </p:nvSpPr>
        <p:spPr>
          <a:xfrm>
            <a:off x="1364877" y="4255143"/>
            <a:ext cx="61004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Observations: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Lower loudness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More low-mid frequencies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Darker spectrogram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Slow, emotional feel</a:t>
            </a:r>
          </a:p>
        </p:txBody>
      </p:sp>
    </p:spTree>
    <p:extLst>
      <p:ext uri="{BB962C8B-B14F-4D97-AF65-F5344CB8AC3E}">
        <p14:creationId xmlns:p14="http://schemas.microsoft.com/office/powerpoint/2010/main" val="34706333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3D66F-2371-A467-7E10-0E3DC5E14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/>
          <a:lstStyle/>
          <a:p>
            <a:r>
              <a:rPr lang="en-IN" dirty="0"/>
              <a:t>Calm Clip Results</a:t>
            </a:r>
          </a:p>
        </p:txBody>
      </p:sp>
      <p:pic>
        <p:nvPicPr>
          <p:cNvPr id="6" name="Content Placeholder 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397868FF-C89D-FEBF-39F5-40E1B895349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49217" y="2047206"/>
            <a:ext cx="4645025" cy="2085445"/>
          </a:xfrm>
        </p:spPr>
      </p:pic>
      <p:pic>
        <p:nvPicPr>
          <p:cNvPr id="8" name="Content Placeholder 7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EA6DE24-7104-F88C-2296-9CD51BB8ED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504703" y="2057783"/>
            <a:ext cx="4550149" cy="207486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89C2BD-2F89-2E55-7E6F-CABA1EF666BE}"/>
              </a:ext>
            </a:extLst>
          </p:cNvPr>
          <p:cNvSpPr txBox="1"/>
          <p:nvPr/>
        </p:nvSpPr>
        <p:spPr>
          <a:xfrm>
            <a:off x="1449217" y="4255143"/>
            <a:ext cx="6100482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Observations: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Stable waveform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Mid-frequency activity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Smooth &amp; balanced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Matches “relaxed” tone</a:t>
            </a:r>
          </a:p>
        </p:txBody>
      </p:sp>
    </p:spTree>
    <p:extLst>
      <p:ext uri="{BB962C8B-B14F-4D97-AF65-F5344CB8AC3E}">
        <p14:creationId xmlns:p14="http://schemas.microsoft.com/office/powerpoint/2010/main" val="23085058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55</TotalTime>
  <Words>491</Words>
  <Application>Microsoft Office PowerPoint</Application>
  <PresentationFormat>Widescreen</PresentationFormat>
  <Paragraphs>93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Gallery</vt:lpstr>
      <vt:lpstr>Emotion Recognition from Composed Music using LMMS and DSP Analysis</vt:lpstr>
      <vt:lpstr>Slide 2 — Introduction</vt:lpstr>
      <vt:lpstr>Problem statement</vt:lpstr>
      <vt:lpstr>Objectives</vt:lpstr>
      <vt:lpstr>Software used</vt:lpstr>
      <vt:lpstr>Methodology</vt:lpstr>
      <vt:lpstr>Happy Clip Results</vt:lpstr>
      <vt:lpstr>Sad Clip Results</vt:lpstr>
      <vt:lpstr>Calm Clip Results</vt:lpstr>
      <vt:lpstr>Energetic Clip Results</vt:lpstr>
      <vt:lpstr>Summary table</vt:lpstr>
      <vt:lpstr>conclusion</vt:lpstr>
      <vt:lpstr>thankyou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DJ</dc:creator>
  <cp:lastModifiedBy>DJ</cp:lastModifiedBy>
  <cp:revision>1</cp:revision>
  <dcterms:created xsi:type="dcterms:W3CDTF">2025-11-15T12:37:27Z</dcterms:created>
  <dcterms:modified xsi:type="dcterms:W3CDTF">2025-11-15T13:32:44Z</dcterms:modified>
</cp:coreProperties>
</file>

<file path=docProps/thumbnail.jpeg>
</file>